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14"/>
  </p:notesMasterIdLst>
  <p:sldIdLst>
    <p:sldId id="724" r:id="rId2"/>
    <p:sldId id="737" r:id="rId3"/>
    <p:sldId id="738" r:id="rId4"/>
    <p:sldId id="739" r:id="rId5"/>
    <p:sldId id="740" r:id="rId6"/>
    <p:sldId id="742" r:id="rId7"/>
    <p:sldId id="727" r:id="rId8"/>
    <p:sldId id="728" r:id="rId9"/>
    <p:sldId id="729" r:id="rId10"/>
    <p:sldId id="730" r:id="rId11"/>
    <p:sldId id="731" r:id="rId12"/>
    <p:sldId id="285" r:id="rId1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F1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D89627-199A-4D79-94C5-B27A0C9F331D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2AEA6-5043-4A4E-8179-CA60AAA20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848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595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0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219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9400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764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0655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2102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5232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0198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B0526D-70E0-4F62-A765-6A0FF8BB8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F8DF24-569A-441C-9B6F-7DDCDE845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BDF83E-E920-4066-A9E1-D06112595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F9890A-BEDA-4155-98B9-5C9E94301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309937-EA31-4E96-AD21-7FE46C463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16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06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024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975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777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213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484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876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645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214617A-292C-49C5-9259-1AFBA6D3FB39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BCD4906-CC9B-4F49-BD3F-F367E61B5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182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9FEC8B-9587-4AA5-8640-658EF22027BE}"/>
              </a:ext>
            </a:extLst>
          </p:cNvPr>
          <p:cNvSpPr txBox="1"/>
          <p:nvPr/>
        </p:nvSpPr>
        <p:spPr>
          <a:xfrm>
            <a:off x="120770" y="3933884"/>
            <a:ext cx="85315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Ведение документации </a:t>
            </a:r>
          </a:p>
          <a:p>
            <a:pPr algn="just"/>
            <a:r>
              <a:rPr lang="ru-RU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предприятии общественного питания</a:t>
            </a:r>
            <a:endParaRPr lang="ru-RU" sz="3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092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DA5FF52-F837-4B77-B591-5C1AF98B3E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1856760"/>
              </p:ext>
            </p:extLst>
          </p:nvPr>
        </p:nvGraphicFramePr>
        <p:xfrm>
          <a:off x="0" y="1426128"/>
          <a:ext cx="7306813" cy="54318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8672">
                  <a:extLst>
                    <a:ext uri="{9D8B030D-6E8A-4147-A177-3AD203B41FA5}">
                      <a16:colId xmlns:a16="http://schemas.microsoft.com/office/drawing/2014/main" val="4238320254"/>
                    </a:ext>
                  </a:extLst>
                </a:gridCol>
                <a:gridCol w="1502991">
                  <a:extLst>
                    <a:ext uri="{9D8B030D-6E8A-4147-A177-3AD203B41FA5}">
                      <a16:colId xmlns:a16="http://schemas.microsoft.com/office/drawing/2014/main" val="245359327"/>
                    </a:ext>
                  </a:extLst>
                </a:gridCol>
                <a:gridCol w="828672">
                  <a:extLst>
                    <a:ext uri="{9D8B030D-6E8A-4147-A177-3AD203B41FA5}">
                      <a16:colId xmlns:a16="http://schemas.microsoft.com/office/drawing/2014/main" val="2015491044"/>
                    </a:ext>
                  </a:extLst>
                </a:gridCol>
                <a:gridCol w="828672">
                  <a:extLst>
                    <a:ext uri="{9D8B030D-6E8A-4147-A177-3AD203B41FA5}">
                      <a16:colId xmlns:a16="http://schemas.microsoft.com/office/drawing/2014/main" val="1571278320"/>
                    </a:ext>
                  </a:extLst>
                </a:gridCol>
                <a:gridCol w="828672">
                  <a:extLst>
                    <a:ext uri="{9D8B030D-6E8A-4147-A177-3AD203B41FA5}">
                      <a16:colId xmlns:a16="http://schemas.microsoft.com/office/drawing/2014/main" val="2252061883"/>
                    </a:ext>
                  </a:extLst>
                </a:gridCol>
                <a:gridCol w="828672">
                  <a:extLst>
                    <a:ext uri="{9D8B030D-6E8A-4147-A177-3AD203B41FA5}">
                      <a16:colId xmlns:a16="http://schemas.microsoft.com/office/drawing/2014/main" val="178595445"/>
                    </a:ext>
                  </a:extLst>
                </a:gridCol>
                <a:gridCol w="830231">
                  <a:extLst>
                    <a:ext uri="{9D8B030D-6E8A-4147-A177-3AD203B41FA5}">
                      <a16:colId xmlns:a16="http://schemas.microsoft.com/office/drawing/2014/main" val="2657209853"/>
                    </a:ext>
                  </a:extLst>
                </a:gridCol>
                <a:gridCol w="830231">
                  <a:extLst>
                    <a:ext uri="{9D8B030D-6E8A-4147-A177-3AD203B41FA5}">
                      <a16:colId xmlns:a16="http://schemas.microsoft.com/office/drawing/2014/main" val="2572049757"/>
                    </a:ext>
                  </a:extLst>
                </a:gridCol>
              </a:tblGrid>
              <a:tr h="241080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N п/п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Наименование складского помещения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Месяц/дни: (температура в градусах Цельсия и влажность в процентах)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9524481"/>
                  </a:ext>
                </a:extLst>
              </a:tr>
              <a:tr h="15105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3470722305"/>
                  </a:ext>
                </a:extLst>
              </a:tr>
              <a:tr h="1510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2159998055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77E765-13EA-4D9E-8F28-39A9123D3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312" y="1426128"/>
            <a:ext cx="4809688" cy="543187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69CBDEA-629C-46A6-BA97-4BF399950356}"/>
              </a:ext>
            </a:extLst>
          </p:cNvPr>
          <p:cNvSpPr/>
          <p:nvPr/>
        </p:nvSpPr>
        <p:spPr>
          <a:xfrm>
            <a:off x="0" y="0"/>
            <a:ext cx="12192000" cy="9563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учета температуры и влажности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складских помещениях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B4358F0-2FC4-4326-A054-75F0CCFC6B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9307" y="0"/>
            <a:ext cx="2822693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011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FD67F83-97F3-426F-B0C3-11C9A41D2A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1545952"/>
              </p:ext>
            </p:extLst>
          </p:nvPr>
        </p:nvGraphicFramePr>
        <p:xfrm>
          <a:off x="-1" y="2529281"/>
          <a:ext cx="7835319" cy="32507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0922">
                  <a:extLst>
                    <a:ext uri="{9D8B030D-6E8A-4147-A177-3AD203B41FA5}">
                      <a16:colId xmlns:a16="http://schemas.microsoft.com/office/drawing/2014/main" val="1472103653"/>
                    </a:ext>
                  </a:extLst>
                </a:gridCol>
                <a:gridCol w="842526">
                  <a:extLst>
                    <a:ext uri="{9D8B030D-6E8A-4147-A177-3AD203B41FA5}">
                      <a16:colId xmlns:a16="http://schemas.microsoft.com/office/drawing/2014/main" val="1659558693"/>
                    </a:ext>
                  </a:extLst>
                </a:gridCol>
                <a:gridCol w="842526">
                  <a:extLst>
                    <a:ext uri="{9D8B030D-6E8A-4147-A177-3AD203B41FA5}">
                      <a16:colId xmlns:a16="http://schemas.microsoft.com/office/drawing/2014/main" val="34766348"/>
                    </a:ext>
                  </a:extLst>
                </a:gridCol>
                <a:gridCol w="1288261">
                  <a:extLst>
                    <a:ext uri="{9D8B030D-6E8A-4147-A177-3AD203B41FA5}">
                      <a16:colId xmlns:a16="http://schemas.microsoft.com/office/drawing/2014/main" val="2167635803"/>
                    </a:ext>
                  </a:extLst>
                </a:gridCol>
                <a:gridCol w="1189500">
                  <a:extLst>
                    <a:ext uri="{9D8B030D-6E8A-4147-A177-3AD203B41FA5}">
                      <a16:colId xmlns:a16="http://schemas.microsoft.com/office/drawing/2014/main" val="1804064264"/>
                    </a:ext>
                  </a:extLst>
                </a:gridCol>
                <a:gridCol w="996349">
                  <a:extLst>
                    <a:ext uri="{9D8B030D-6E8A-4147-A177-3AD203B41FA5}">
                      <a16:colId xmlns:a16="http://schemas.microsoft.com/office/drawing/2014/main" val="3354450501"/>
                    </a:ext>
                  </a:extLst>
                </a:gridCol>
                <a:gridCol w="1040922">
                  <a:extLst>
                    <a:ext uri="{9D8B030D-6E8A-4147-A177-3AD203B41FA5}">
                      <a16:colId xmlns:a16="http://schemas.microsoft.com/office/drawing/2014/main" val="4075476655"/>
                    </a:ext>
                  </a:extLst>
                </a:gridCol>
                <a:gridCol w="594313">
                  <a:extLst>
                    <a:ext uri="{9D8B030D-6E8A-4147-A177-3AD203B41FA5}">
                      <a16:colId xmlns:a16="http://schemas.microsoft.com/office/drawing/2014/main" val="3553844373"/>
                    </a:ext>
                  </a:extLst>
                </a:gridCol>
              </a:tblGrid>
              <a:tr h="25092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Дата и час изготовления блюда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Время снятия бракеража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Наименование готового блюда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Результаты органолептической оценки качества готовых блюд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Разрешение к реализации блюда, кулинарного изделия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Подписи членов бракеражной комиссии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Результаты взвешивания порционных блюд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Примечание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954535265"/>
                  </a:ext>
                </a:extLst>
              </a:tr>
              <a:tr h="741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2281446557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3188A3-1D66-40E0-A199-65620E1C4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18" y="1451296"/>
            <a:ext cx="4356682" cy="540670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2B4BA9C-4F20-4F04-9575-313D0DE43BA8}"/>
              </a:ext>
            </a:extLst>
          </p:cNvPr>
          <p:cNvSpPr/>
          <p:nvPr/>
        </p:nvSpPr>
        <p:spPr>
          <a:xfrm>
            <a:off x="0" y="0"/>
            <a:ext cx="12192000" cy="9563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бракеража готовой пищевой продукции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070CB78-B34F-4E36-BE3D-D2617AE70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533" y="60560"/>
            <a:ext cx="2822693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37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DF14EA-AEEE-4CBF-9556-53A6AE568C1B}"/>
              </a:ext>
            </a:extLst>
          </p:cNvPr>
          <p:cNvSpPr txBox="1"/>
          <p:nvPr/>
        </p:nvSpPr>
        <p:spPr>
          <a:xfrm>
            <a:off x="400050" y="3105834"/>
            <a:ext cx="645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708440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4792110-C590-45C7-89CC-A8D49047F4C9}"/>
              </a:ext>
            </a:extLst>
          </p:cNvPr>
          <p:cNvSpPr/>
          <p:nvPr/>
        </p:nvSpPr>
        <p:spPr>
          <a:xfrm>
            <a:off x="185956" y="1537719"/>
            <a:ext cx="6835629" cy="4024182"/>
          </a:xfrm>
          <a:prstGeom prst="roundRect">
            <a:avLst/>
          </a:prstGeom>
          <a:solidFill>
            <a:srgbClr val="D0F18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медицинская книжка</a:t>
            </a:r>
            <a:r>
              <a:rPr lang="ru-RU" sz="2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(сокращённо </a:t>
            </a:r>
            <a:r>
              <a:rPr lang="ru-RU" sz="20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ЛМК</a:t>
            </a:r>
            <a:r>
              <a:rPr lang="ru-RU" sz="2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- это документ, своеобразный </a:t>
            </a:r>
            <a:r>
              <a:rPr lang="ru-RU" sz="20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</a:t>
            </a:r>
            <a:r>
              <a:rPr lang="ru-RU" sz="2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паспорт, удостоверяющий, что лицо, на которое оформлена </a:t>
            </a:r>
            <a:r>
              <a:rPr lang="ru-RU" sz="20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медкнижка</a:t>
            </a:r>
            <a:r>
              <a:rPr lang="ru-RU" sz="2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является здоровым с точки зрения инфекционных и иных заболеваний и не несёт собой угрозу для инфицирования окружающих как непосредственно, при личном контакте, так и путём заражения продуктов питания и других предметов, с которыми лицо контактирует при осуществлении своей трудовой деятельности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d:\Users\gdip_07\Desktop\1.jpg">
            <a:extLst>
              <a:ext uri="{FF2B5EF4-FFF2-40B4-BE49-F238E27FC236}">
                <a16:creationId xmlns:a16="http://schemas.microsoft.com/office/drawing/2014/main" id="{5A017362-5D78-4C4F-B2E2-3A8DACF0A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976" y="1481923"/>
            <a:ext cx="4825068" cy="41357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B8300F8-57EC-4A5D-B878-75011B22A08B}"/>
              </a:ext>
            </a:extLst>
          </p:cNvPr>
          <p:cNvSpPr/>
          <p:nvPr/>
        </p:nvSpPr>
        <p:spPr>
          <a:xfrm>
            <a:off x="0" y="-1"/>
            <a:ext cx="12192000" cy="8053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личная медицинская книжка?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41ED89-8F85-4BA2-B4CD-6EDB2A87F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9307" y="0"/>
            <a:ext cx="2822693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852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0FD08CB-FCEE-4200-B155-0AB3F42C8F1C}"/>
              </a:ext>
            </a:extLst>
          </p:cNvPr>
          <p:cNvSpPr/>
          <p:nvPr/>
        </p:nvSpPr>
        <p:spPr>
          <a:xfrm>
            <a:off x="135622" y="1025991"/>
            <a:ext cx="11592187" cy="2170214"/>
          </a:xfrm>
          <a:prstGeom prst="roundRect">
            <a:avLst/>
          </a:prstGeom>
          <a:solidFill>
            <a:srgbClr val="D0F18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2.21. СанПиН 2.3/2.4.3590-20 «Санитарно-эпидемиологические требования к организации общественного питания населения»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поступающие на работу в организации общественного питания, должны соответствовать требованиям, касающимся прохождения ими профессиональной гигиенической подготовки и аттестации, предварительных и периодических медицинских осмотров, вакцинации, установленным законодательством Российской Федерации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AFD884A-A1BA-4590-ADD8-7A02638E82B7}"/>
              </a:ext>
            </a:extLst>
          </p:cNvPr>
          <p:cNvSpPr/>
          <p:nvPr/>
        </p:nvSpPr>
        <p:spPr>
          <a:xfrm>
            <a:off x="0" y="-1"/>
            <a:ext cx="12192000" cy="8053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должно быть в ЛМК?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F5FA3D08-F381-48DD-B79D-4BDDDB12314F}"/>
              </a:ext>
            </a:extLst>
          </p:cNvPr>
          <p:cNvSpPr/>
          <p:nvPr/>
        </p:nvSpPr>
        <p:spPr>
          <a:xfrm>
            <a:off x="713064" y="3370278"/>
            <a:ext cx="4865615" cy="975220"/>
          </a:xfrm>
          <a:prstGeom prst="roundRect">
            <a:avLst/>
          </a:prstGeom>
          <a:solidFill>
            <a:srgbClr val="D0F18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о прохождении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предварительных и периодических медицинских осмотров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4A2AF802-7D26-41F3-9964-C00CE4AD1DF9}"/>
              </a:ext>
            </a:extLst>
          </p:cNvPr>
          <p:cNvSpPr/>
          <p:nvPr/>
        </p:nvSpPr>
        <p:spPr>
          <a:xfrm>
            <a:off x="2828488" y="4519571"/>
            <a:ext cx="4865615" cy="975220"/>
          </a:xfrm>
          <a:prstGeom prst="roundRect">
            <a:avLst/>
          </a:prstGeom>
          <a:solidFill>
            <a:srgbClr val="D0F18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отметка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профессиональной гигиенической подготовки и аттестации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20924CF-1B80-4B31-801A-8003655D7851}"/>
              </a:ext>
            </a:extLst>
          </p:cNvPr>
          <p:cNvSpPr/>
          <p:nvPr/>
        </p:nvSpPr>
        <p:spPr>
          <a:xfrm>
            <a:off x="5093515" y="5659430"/>
            <a:ext cx="4865615" cy="975220"/>
          </a:xfrm>
          <a:prstGeom prst="roundRect">
            <a:avLst/>
          </a:prstGeom>
          <a:solidFill>
            <a:srgbClr val="D0F18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данные о профилактических прививках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Соединитель: уступ 10">
            <a:extLst>
              <a:ext uri="{FF2B5EF4-FFF2-40B4-BE49-F238E27FC236}">
                <a16:creationId xmlns:a16="http://schemas.microsoft.com/office/drawing/2014/main" id="{940F6302-2200-44FE-95CB-E6417F1210B9}"/>
              </a:ext>
            </a:extLst>
          </p:cNvPr>
          <p:cNvCxnSpPr>
            <a:stCxn id="5" idx="2"/>
            <a:endCxn id="7" idx="3"/>
          </p:cNvCxnSpPr>
          <p:nvPr/>
        </p:nvCxnSpPr>
        <p:spPr>
          <a:xfrm rot="5400000">
            <a:off x="5424357" y="3350528"/>
            <a:ext cx="661683" cy="353037"/>
          </a:xfrm>
          <a:prstGeom prst="bentConnector2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оединитель: уступ 16">
            <a:extLst>
              <a:ext uri="{FF2B5EF4-FFF2-40B4-BE49-F238E27FC236}">
                <a16:creationId xmlns:a16="http://schemas.microsoft.com/office/drawing/2014/main" id="{5D3B7761-2195-4C15-813F-26F1796DAA48}"/>
              </a:ext>
            </a:extLst>
          </p:cNvPr>
          <p:cNvCxnSpPr>
            <a:endCxn id="8" idx="3"/>
          </p:cNvCxnSpPr>
          <p:nvPr/>
        </p:nvCxnSpPr>
        <p:spPr>
          <a:xfrm rot="5400000">
            <a:off x="7282867" y="3607442"/>
            <a:ext cx="1810976" cy="988503"/>
          </a:xfrm>
          <a:prstGeom prst="bentConnector2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: уступ 18">
            <a:extLst>
              <a:ext uri="{FF2B5EF4-FFF2-40B4-BE49-F238E27FC236}">
                <a16:creationId xmlns:a16="http://schemas.microsoft.com/office/drawing/2014/main" id="{D9B7036B-9F23-4FC0-988C-82818517C523}"/>
              </a:ext>
            </a:extLst>
          </p:cNvPr>
          <p:cNvCxnSpPr>
            <a:endCxn id="9" idx="3"/>
          </p:cNvCxnSpPr>
          <p:nvPr/>
        </p:nvCxnSpPr>
        <p:spPr>
          <a:xfrm rot="5400000">
            <a:off x="8973248" y="4172654"/>
            <a:ext cx="2960269" cy="988503"/>
          </a:xfrm>
          <a:prstGeom prst="bentConnector2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9771AC3-F2CA-4146-BF4B-165230B4A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9307" y="16694"/>
            <a:ext cx="2822693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714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1D5C83E-F71E-4448-9294-09065031B6B0}"/>
              </a:ext>
            </a:extLst>
          </p:cNvPr>
          <p:cNvSpPr/>
          <p:nvPr/>
        </p:nvSpPr>
        <p:spPr>
          <a:xfrm>
            <a:off x="0" y="-1"/>
            <a:ext cx="12192000" cy="8053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осмотр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FB2A6F5-8127-4287-ADD2-0741E740F925}"/>
              </a:ext>
            </a:extLst>
          </p:cNvPr>
          <p:cNvSpPr/>
          <p:nvPr/>
        </p:nvSpPr>
        <p:spPr>
          <a:xfrm>
            <a:off x="1166070" y="914399"/>
            <a:ext cx="4370664" cy="2700276"/>
          </a:xfrm>
          <a:prstGeom prst="roundRect">
            <a:avLst/>
          </a:prstGeom>
          <a:solidFill>
            <a:srgbClr val="D0F18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Предварительный медицинский осмотр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с целью определения соответствия состояния здоровья лица, поступающего на работу, поручаемой ему работе.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24792F0-874F-4590-AB51-7B4263A735F9}"/>
              </a:ext>
            </a:extLst>
          </p:cNvPr>
          <p:cNvSpPr/>
          <p:nvPr/>
        </p:nvSpPr>
        <p:spPr>
          <a:xfrm>
            <a:off x="6937695" y="906049"/>
            <a:ext cx="4464342" cy="2708626"/>
          </a:xfrm>
          <a:prstGeom prst="roundRect">
            <a:avLst/>
          </a:prstGeom>
          <a:solidFill>
            <a:srgbClr val="D0F18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Периодический медицинский осмотр</a:t>
            </a:r>
          </a:p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динамическое наблюдение за состоянием здоровья работников, своевременного выявления начальных форм профессиональных заболеваний, ранних признаков воздействия вредных и (или) опасных производственных факторов рабочей среды, трудового процесса на состояние здоровья работников.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EEEFC035-9B99-4A9B-A351-EAF82A556DF3}"/>
              </a:ext>
            </a:extLst>
          </p:cNvPr>
          <p:cNvSpPr/>
          <p:nvPr/>
        </p:nvSpPr>
        <p:spPr>
          <a:xfrm>
            <a:off x="789963" y="3885120"/>
            <a:ext cx="10612074" cy="2708626"/>
          </a:xfrm>
          <a:prstGeom prst="roundRect">
            <a:avLst/>
          </a:prstGeom>
          <a:solidFill>
            <a:srgbClr val="D0F18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апреля 2021 года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отменён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приказ Минздравсоцразвития России от 12.04.2011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302н 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согласно которому работники проходили медицинские осмотры.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Вместо него вступают в силу: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Минздрава России от 28.01.2021 N 29н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Порядка проведения обязательных предварительных и периодических медицинских осмотров работников»;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совместный приказ Минтруда России и Минздрава России от 31.12.2020 N 988н/1420н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перечня вредных и (или) опасных производственных факторов и работ, при выполнении которых проводятся обязательные предварительные медицинские осмотры при поступлении на работу и периодические медицинские осмотры ».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74E7D5E-9AE5-42B2-ABD1-1498E166E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9307" y="20472"/>
            <a:ext cx="2822693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7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D9CF0C4-5B31-4A0F-9FBD-01992A52CF76}"/>
              </a:ext>
            </a:extLst>
          </p:cNvPr>
          <p:cNvSpPr/>
          <p:nvPr/>
        </p:nvSpPr>
        <p:spPr>
          <a:xfrm>
            <a:off x="0" y="-1"/>
            <a:ext cx="12192000" cy="8053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осмотр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38445A9-4A98-4FE5-9433-7643BCD50694}"/>
              </a:ext>
            </a:extLst>
          </p:cNvPr>
          <p:cNvSpPr/>
          <p:nvPr/>
        </p:nvSpPr>
        <p:spPr>
          <a:xfrm>
            <a:off x="956346" y="1057051"/>
            <a:ext cx="4286774" cy="5687698"/>
          </a:xfrm>
          <a:prstGeom prst="roundRect">
            <a:avLst/>
          </a:prstGeom>
          <a:solidFill>
            <a:srgbClr val="D0F18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Предварительный медицинский осмотр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ПОСТУПЛЕНИИ НА РАБОТУ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крови на сифилис;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исследования на носительство возбудителей кишечных инфекций;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серологическое обследование на брюшной тиф;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на гельминтозы;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мазок из зева и носа на наличие патогенного стафилококка.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Специалисты: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Врач-оториноларинголог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Врач-дерматовенеролог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Врач-стоматолог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Врач-гинеколог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Терапевт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3B79CD9-20B5-4F28-B709-E81CCEE72B2D}"/>
              </a:ext>
            </a:extLst>
          </p:cNvPr>
          <p:cNvSpPr/>
          <p:nvPr/>
        </p:nvSpPr>
        <p:spPr>
          <a:xfrm>
            <a:off x="6719582" y="1132552"/>
            <a:ext cx="3885500" cy="5536696"/>
          </a:xfrm>
          <a:prstGeom prst="roundRect">
            <a:avLst/>
          </a:prstGeom>
          <a:solidFill>
            <a:srgbClr val="D0F18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Периодический медицинский осмотр</a:t>
            </a:r>
          </a:p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В ГОД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крови на сифилис;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на гельминтозы.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Специалисты: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Врач-оториноларинголог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Врач-дерматовенеролог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Врач-стоматолог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Врач-гинеколог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Терапевт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E9FF8E-B066-4BA2-BA01-79D507201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9307" y="0"/>
            <a:ext cx="2822693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718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CAC7222-25DF-42A0-9DC2-C80855DE4C7B}"/>
              </a:ext>
            </a:extLst>
          </p:cNvPr>
          <p:cNvSpPr/>
          <p:nvPr/>
        </p:nvSpPr>
        <p:spPr>
          <a:xfrm>
            <a:off x="0" y="-1"/>
            <a:ext cx="12192000" cy="8053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Профилактические прививки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4ADFAE0-9A28-4703-8E45-B551DFC9D189}"/>
              </a:ext>
            </a:extLst>
          </p:cNvPr>
          <p:cNvSpPr/>
          <p:nvPr/>
        </p:nvSpPr>
        <p:spPr>
          <a:xfrm>
            <a:off x="167780" y="1023457"/>
            <a:ext cx="11803310" cy="981512"/>
          </a:xfrm>
          <a:prstGeom prst="roundRect">
            <a:avLst/>
          </a:prstGeom>
          <a:solidFill>
            <a:srgbClr val="D0F18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Минздрава России от 21.03.2014 N 125н. «Об утверждении национального календаря профилактических прививок и календаря профилактических прививок по эпидемическим показаниям»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1CEBB2E-47F2-4C63-9A54-C865D0ED53EB}"/>
              </a:ext>
            </a:extLst>
          </p:cNvPr>
          <p:cNvSpPr/>
          <p:nvPr/>
        </p:nvSpPr>
        <p:spPr>
          <a:xfrm>
            <a:off x="167780" y="2223083"/>
            <a:ext cx="7491369" cy="4118993"/>
          </a:xfrm>
          <a:prstGeom prst="roundRect">
            <a:avLst/>
          </a:prstGeom>
          <a:solidFill>
            <a:srgbClr val="D0F18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ревакцинация против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дифтерии, столбняка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каждые 10 лет от момента последней ревакцинации (вне зависимости от возраста);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вакцинация против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вирусного гепатита 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 55 лет, по схеме 0-1-6: 1 доза - в момент начала вакцинации, 2 доза - через месяц после 1 прививки, 3 доза - через 6 месяцев от начала вакцинации);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вакцинация против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краснухи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ревакцинация против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краснухи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(девушки до 25 лет);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вакцинация против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ревакцинация против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(до 55 лет).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54F6F8-54D8-4C6A-A81F-BC311701D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9307" y="0"/>
            <a:ext cx="2822693" cy="8352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79C192-F49F-4225-A780-36E5BE62C4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262" y="2653018"/>
            <a:ext cx="4093828" cy="342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80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C0257087-1CD0-47E8-8806-8CCF886418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2938345"/>
              </p:ext>
            </p:extLst>
          </p:nvPr>
        </p:nvGraphicFramePr>
        <p:xfrm>
          <a:off x="0" y="1120816"/>
          <a:ext cx="7784982" cy="45258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2282">
                  <a:extLst>
                    <a:ext uri="{9D8B030D-6E8A-4147-A177-3AD203B41FA5}">
                      <a16:colId xmlns:a16="http://schemas.microsoft.com/office/drawing/2014/main" val="428392482"/>
                    </a:ext>
                  </a:extLst>
                </a:gridCol>
                <a:gridCol w="538921">
                  <a:extLst>
                    <a:ext uri="{9D8B030D-6E8A-4147-A177-3AD203B41FA5}">
                      <a16:colId xmlns:a16="http://schemas.microsoft.com/office/drawing/2014/main" val="2481878054"/>
                    </a:ext>
                  </a:extLst>
                </a:gridCol>
                <a:gridCol w="783335">
                  <a:extLst>
                    <a:ext uri="{9D8B030D-6E8A-4147-A177-3AD203B41FA5}">
                      <a16:colId xmlns:a16="http://schemas.microsoft.com/office/drawing/2014/main" val="2665152292"/>
                    </a:ext>
                  </a:extLst>
                </a:gridCol>
                <a:gridCol w="587285">
                  <a:extLst>
                    <a:ext uri="{9D8B030D-6E8A-4147-A177-3AD203B41FA5}">
                      <a16:colId xmlns:a16="http://schemas.microsoft.com/office/drawing/2014/main" val="3918500022"/>
                    </a:ext>
                  </a:extLst>
                </a:gridCol>
                <a:gridCol w="1370619">
                  <a:extLst>
                    <a:ext uri="{9D8B030D-6E8A-4147-A177-3AD203B41FA5}">
                      <a16:colId xmlns:a16="http://schemas.microsoft.com/office/drawing/2014/main" val="1382675994"/>
                    </a:ext>
                  </a:extLst>
                </a:gridCol>
                <a:gridCol w="1956177">
                  <a:extLst>
                    <a:ext uri="{9D8B030D-6E8A-4147-A177-3AD203B41FA5}">
                      <a16:colId xmlns:a16="http://schemas.microsoft.com/office/drawing/2014/main" val="3701619616"/>
                    </a:ext>
                  </a:extLst>
                </a:gridCol>
                <a:gridCol w="1223799">
                  <a:extLst>
                    <a:ext uri="{9D8B030D-6E8A-4147-A177-3AD203B41FA5}">
                      <a16:colId xmlns:a16="http://schemas.microsoft.com/office/drawing/2014/main" val="3001120592"/>
                    </a:ext>
                  </a:extLst>
                </a:gridCol>
                <a:gridCol w="832564">
                  <a:extLst>
                    <a:ext uri="{9D8B030D-6E8A-4147-A177-3AD203B41FA5}">
                      <a16:colId xmlns:a16="http://schemas.microsoft.com/office/drawing/2014/main" val="3567972792"/>
                    </a:ext>
                  </a:extLst>
                </a:gridCol>
              </a:tblGrid>
              <a:tr h="20741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N п/п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Дата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Ф.И.О. работника (последнее при наличии)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Должность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Подпись сотрудника об отсутствии признаков инфекционных заболеваний у сотрудника и членов семьи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Подпись сотрудника об отсутствии заболеваний верхних дыхательных путей и гнойничковых заболеваний кожи рук и открытых поверхностей тела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Результат осмотра медицинским работником (ответственным лицом) (допущен/отстранен)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Подпись медицинского работника (ответственного лица)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284611771"/>
                  </a:ext>
                </a:extLst>
              </a:tr>
              <a:tr h="612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3989584133"/>
                  </a:ext>
                </a:extLst>
              </a:tr>
              <a:tr h="612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2717806241"/>
                  </a:ext>
                </a:extLst>
              </a:tr>
              <a:tr h="612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3.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973705818"/>
                  </a:ext>
                </a:extLst>
              </a:tr>
              <a:tr h="612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2897770945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4C44FF-7EB2-4819-B3A9-41E64808D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983" y="1120816"/>
            <a:ext cx="4407017" cy="573718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AF185D5-0E86-48CE-A438-1B5C9880F657}"/>
              </a:ext>
            </a:extLst>
          </p:cNvPr>
          <p:cNvSpPr/>
          <p:nvPr/>
        </p:nvSpPr>
        <p:spPr>
          <a:xfrm>
            <a:off x="0" y="0"/>
            <a:ext cx="12192000" cy="8053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Гигиенический журнал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B7B20AC-12E5-4F50-BCD7-3B16C5381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9307" y="0"/>
            <a:ext cx="2822693" cy="835224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AC006BE6-9D93-436E-99E0-5C8BCD4622F0}"/>
              </a:ext>
            </a:extLst>
          </p:cNvPr>
          <p:cNvSpPr/>
          <p:nvPr/>
        </p:nvSpPr>
        <p:spPr>
          <a:xfrm>
            <a:off x="159390" y="5737184"/>
            <a:ext cx="7491369" cy="981512"/>
          </a:xfrm>
          <a:prstGeom prst="roundRect">
            <a:avLst/>
          </a:prstGeom>
          <a:solidFill>
            <a:srgbClr val="D0F18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СанПиН 2.3/2.4.3590-20 «Санитарно-эпидемиологические требования к организации общественного питания населения» </a:t>
            </a:r>
          </a:p>
        </p:txBody>
      </p:sp>
    </p:spTree>
    <p:extLst>
      <p:ext uri="{BB962C8B-B14F-4D97-AF65-F5344CB8AC3E}">
        <p14:creationId xmlns:p14="http://schemas.microsoft.com/office/powerpoint/2010/main" val="1592254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C90AA21-74AE-4F0B-8403-E97DFC3BEE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2572245"/>
              </p:ext>
            </p:extLst>
          </p:nvPr>
        </p:nvGraphicFramePr>
        <p:xfrm>
          <a:off x="0" y="1392572"/>
          <a:ext cx="7264867" cy="54654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7474">
                  <a:extLst>
                    <a:ext uri="{9D8B030D-6E8A-4147-A177-3AD203B41FA5}">
                      <a16:colId xmlns:a16="http://schemas.microsoft.com/office/drawing/2014/main" val="1004912440"/>
                    </a:ext>
                  </a:extLst>
                </a:gridCol>
                <a:gridCol w="652759">
                  <a:extLst>
                    <a:ext uri="{9D8B030D-6E8A-4147-A177-3AD203B41FA5}">
                      <a16:colId xmlns:a16="http://schemas.microsoft.com/office/drawing/2014/main" val="3152378389"/>
                    </a:ext>
                  </a:extLst>
                </a:gridCol>
                <a:gridCol w="229275">
                  <a:extLst>
                    <a:ext uri="{9D8B030D-6E8A-4147-A177-3AD203B41FA5}">
                      <a16:colId xmlns:a16="http://schemas.microsoft.com/office/drawing/2014/main" val="587981939"/>
                    </a:ext>
                  </a:extLst>
                </a:gridCol>
                <a:gridCol w="305700">
                  <a:extLst>
                    <a:ext uri="{9D8B030D-6E8A-4147-A177-3AD203B41FA5}">
                      <a16:colId xmlns:a16="http://schemas.microsoft.com/office/drawing/2014/main" val="4173557565"/>
                    </a:ext>
                  </a:extLst>
                </a:gridCol>
                <a:gridCol w="280524">
                  <a:extLst>
                    <a:ext uri="{9D8B030D-6E8A-4147-A177-3AD203B41FA5}">
                      <a16:colId xmlns:a16="http://schemas.microsoft.com/office/drawing/2014/main" val="1394542598"/>
                    </a:ext>
                  </a:extLst>
                </a:gridCol>
                <a:gridCol w="229275">
                  <a:extLst>
                    <a:ext uri="{9D8B030D-6E8A-4147-A177-3AD203B41FA5}">
                      <a16:colId xmlns:a16="http://schemas.microsoft.com/office/drawing/2014/main" val="2700614533"/>
                    </a:ext>
                  </a:extLst>
                </a:gridCol>
                <a:gridCol w="356950">
                  <a:extLst>
                    <a:ext uri="{9D8B030D-6E8A-4147-A177-3AD203B41FA5}">
                      <a16:colId xmlns:a16="http://schemas.microsoft.com/office/drawing/2014/main" val="2697499109"/>
                    </a:ext>
                  </a:extLst>
                </a:gridCol>
                <a:gridCol w="1105015">
                  <a:extLst>
                    <a:ext uri="{9D8B030D-6E8A-4147-A177-3AD203B41FA5}">
                      <a16:colId xmlns:a16="http://schemas.microsoft.com/office/drawing/2014/main" val="895573724"/>
                    </a:ext>
                  </a:extLst>
                </a:gridCol>
                <a:gridCol w="727835">
                  <a:extLst>
                    <a:ext uri="{9D8B030D-6E8A-4147-A177-3AD203B41FA5}">
                      <a16:colId xmlns:a16="http://schemas.microsoft.com/office/drawing/2014/main" val="1957625420"/>
                    </a:ext>
                  </a:extLst>
                </a:gridCol>
                <a:gridCol w="445962">
                  <a:extLst>
                    <a:ext uri="{9D8B030D-6E8A-4147-A177-3AD203B41FA5}">
                      <a16:colId xmlns:a16="http://schemas.microsoft.com/office/drawing/2014/main" val="1625497835"/>
                    </a:ext>
                  </a:extLst>
                </a:gridCol>
                <a:gridCol w="573637">
                  <a:extLst>
                    <a:ext uri="{9D8B030D-6E8A-4147-A177-3AD203B41FA5}">
                      <a16:colId xmlns:a16="http://schemas.microsoft.com/office/drawing/2014/main" val="194123637"/>
                    </a:ext>
                  </a:extLst>
                </a:gridCol>
                <a:gridCol w="445962">
                  <a:extLst>
                    <a:ext uri="{9D8B030D-6E8A-4147-A177-3AD203B41FA5}">
                      <a16:colId xmlns:a16="http://schemas.microsoft.com/office/drawing/2014/main" val="249616919"/>
                    </a:ext>
                  </a:extLst>
                </a:gridCol>
                <a:gridCol w="1274499">
                  <a:extLst>
                    <a:ext uri="{9D8B030D-6E8A-4147-A177-3AD203B41FA5}">
                      <a16:colId xmlns:a16="http://schemas.microsoft.com/office/drawing/2014/main" val="4113600670"/>
                    </a:ext>
                  </a:extLst>
                </a:gridCol>
              </a:tblGrid>
              <a:tr h="35238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>
                          <a:effectLst/>
                        </a:rPr>
                        <a:t>Дата и час, поступления пищевой продукции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>
                          <a:effectLst/>
                        </a:rPr>
                        <a:t>Наименование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>
                          <a:effectLst/>
                        </a:rPr>
                        <a:t>Фасовка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>
                          <a:effectLst/>
                        </a:rPr>
                        <a:t>дата выработки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effectLst/>
                        </a:rPr>
                        <a:t>изготовитель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>
                          <a:effectLst/>
                        </a:rPr>
                        <a:t>поставщик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effectLst/>
                        </a:rPr>
                        <a:t>количество поступившего продукта (в кг, литрах, </a:t>
                      </a:r>
                      <a:r>
                        <a:rPr lang="ru-RU" sz="1000" dirty="0" err="1">
                          <a:effectLst/>
                        </a:rPr>
                        <a:t>шт</a:t>
                      </a:r>
                      <a:r>
                        <a:rPr lang="ru-RU" sz="1000" dirty="0">
                          <a:effectLst/>
                        </a:rPr>
                        <a:t>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effectLst/>
                        </a:rPr>
                        <a:t>номер документа, подтверждающего безопасность принятого пищевого продукта (декларация о соответствии, свидетельство о государственной регистрации, документы по результатам ветеринарно-санитарной экспертизы)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effectLst/>
                        </a:rPr>
                        <a:t>Результаты органолептической оценки, поступившего продовольственного сырья и пищевых продуктов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>
                          <a:effectLst/>
                        </a:rPr>
                        <a:t>Условия хранения, конечный срок реализации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>
                          <a:effectLst/>
                        </a:rPr>
                        <a:t>Дата и час фактической реализации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effectLst/>
                        </a:rPr>
                        <a:t>Подпись ответственного лица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>
                          <a:effectLst/>
                        </a:rPr>
                        <a:t>Примечание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2168398244"/>
                  </a:ext>
                </a:extLst>
              </a:tr>
              <a:tr h="3883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4232411638"/>
                  </a:ext>
                </a:extLst>
              </a:tr>
              <a:tr h="3883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4030755152"/>
                  </a:ext>
                </a:extLst>
              </a:tr>
              <a:tr h="3883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4171479831"/>
                  </a:ext>
                </a:extLst>
              </a:tr>
              <a:tr h="3883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4018078042"/>
                  </a:ext>
                </a:extLst>
              </a:tr>
              <a:tr h="3883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633072717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29B626-16F8-40B0-929A-5AC36C482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867" y="1392572"/>
            <a:ext cx="4927133" cy="546542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C93659D-7319-4290-99D3-679A88FB6E91}"/>
              </a:ext>
            </a:extLst>
          </p:cNvPr>
          <p:cNvSpPr/>
          <p:nvPr/>
        </p:nvSpPr>
        <p:spPr>
          <a:xfrm>
            <a:off x="0" y="0"/>
            <a:ext cx="12192000" cy="8053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Журнал бракеража скоропортящейся пищевой продукции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96D0E5A-0AE9-493A-8905-1DED63F7B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6420" y="-90033"/>
            <a:ext cx="2822693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975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EEEE476-0EF7-4826-BE69-D32FD0B6F3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062144"/>
              </p:ext>
            </p:extLst>
          </p:nvPr>
        </p:nvGraphicFramePr>
        <p:xfrm>
          <a:off x="0" y="1384183"/>
          <a:ext cx="8003098" cy="54109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8365">
                  <a:extLst>
                    <a:ext uri="{9D8B030D-6E8A-4147-A177-3AD203B41FA5}">
                      <a16:colId xmlns:a16="http://schemas.microsoft.com/office/drawing/2014/main" val="3582176225"/>
                    </a:ext>
                  </a:extLst>
                </a:gridCol>
                <a:gridCol w="1208635">
                  <a:extLst>
                    <a:ext uri="{9D8B030D-6E8A-4147-A177-3AD203B41FA5}">
                      <a16:colId xmlns:a16="http://schemas.microsoft.com/office/drawing/2014/main" val="3202107637"/>
                    </a:ext>
                  </a:extLst>
                </a:gridCol>
                <a:gridCol w="922683">
                  <a:extLst>
                    <a:ext uri="{9D8B030D-6E8A-4147-A177-3AD203B41FA5}">
                      <a16:colId xmlns:a16="http://schemas.microsoft.com/office/drawing/2014/main" val="2763936452"/>
                    </a:ext>
                  </a:extLst>
                </a:gridCol>
                <a:gridCol w="922683">
                  <a:extLst>
                    <a:ext uri="{9D8B030D-6E8A-4147-A177-3AD203B41FA5}">
                      <a16:colId xmlns:a16="http://schemas.microsoft.com/office/drawing/2014/main" val="3672593850"/>
                    </a:ext>
                  </a:extLst>
                </a:gridCol>
                <a:gridCol w="922683">
                  <a:extLst>
                    <a:ext uri="{9D8B030D-6E8A-4147-A177-3AD203B41FA5}">
                      <a16:colId xmlns:a16="http://schemas.microsoft.com/office/drawing/2014/main" val="143783805"/>
                    </a:ext>
                  </a:extLst>
                </a:gridCol>
                <a:gridCol w="922683">
                  <a:extLst>
                    <a:ext uri="{9D8B030D-6E8A-4147-A177-3AD203B41FA5}">
                      <a16:colId xmlns:a16="http://schemas.microsoft.com/office/drawing/2014/main" val="1000011762"/>
                    </a:ext>
                  </a:extLst>
                </a:gridCol>
                <a:gridCol w="922683">
                  <a:extLst>
                    <a:ext uri="{9D8B030D-6E8A-4147-A177-3AD203B41FA5}">
                      <a16:colId xmlns:a16="http://schemas.microsoft.com/office/drawing/2014/main" val="2476081849"/>
                    </a:ext>
                  </a:extLst>
                </a:gridCol>
                <a:gridCol w="922683">
                  <a:extLst>
                    <a:ext uri="{9D8B030D-6E8A-4147-A177-3AD203B41FA5}">
                      <a16:colId xmlns:a16="http://schemas.microsoft.com/office/drawing/2014/main" val="491172326"/>
                    </a:ext>
                  </a:extLst>
                </a:gridCol>
              </a:tblGrid>
              <a:tr h="1352725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Наименование производственного помещения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Наименование холодильного оборудования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Температура в градусах Цельсия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493279"/>
                  </a:ext>
                </a:extLst>
              </a:tr>
              <a:tr h="1352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месяц/дни: (ежедневно)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2711765"/>
                  </a:ext>
                </a:extLst>
              </a:tr>
              <a:tr h="1352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.....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30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887546774"/>
                  </a:ext>
                </a:extLst>
              </a:tr>
              <a:tr h="13527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709301039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4F1206-4237-4806-9D49-CCD50951E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098" y="1413442"/>
            <a:ext cx="4188902" cy="53523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415369A-756A-4BE0-8788-FB3FE761BDBB}"/>
              </a:ext>
            </a:extLst>
          </p:cNvPr>
          <p:cNvSpPr/>
          <p:nvPr/>
        </p:nvSpPr>
        <p:spPr>
          <a:xfrm>
            <a:off x="0" y="0"/>
            <a:ext cx="12192000" cy="9563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учета температурного режима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холодильного оборудования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D844817-EBC0-4702-B4A3-57F99D0C6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9307" y="0"/>
            <a:ext cx="2822693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34894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1732</TotalTime>
  <Words>892</Words>
  <Application>Microsoft Office PowerPoint</Application>
  <PresentationFormat>Широкоэкранный</PresentationFormat>
  <Paragraphs>230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Tw Cen MT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usp10</dc:creator>
  <cp:lastModifiedBy>usp7</cp:lastModifiedBy>
  <cp:revision>94</cp:revision>
  <cp:lastPrinted>2020-08-26T07:05:27Z</cp:lastPrinted>
  <dcterms:created xsi:type="dcterms:W3CDTF">2020-07-10T09:21:46Z</dcterms:created>
  <dcterms:modified xsi:type="dcterms:W3CDTF">2021-05-18T03:54:04Z</dcterms:modified>
</cp:coreProperties>
</file>